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2.xml" ContentType="application/vnd.openxmlformats-officedocument.presentationml.notesSlide+xml"/>
  <Override PartName="/ppt/tags/tag7.xml" ContentType="application/vnd.openxmlformats-officedocument.presentationml.tags+xml"/>
  <Override PartName="/ppt/notesSlides/notesSlide3.xml" ContentType="application/vnd.openxmlformats-officedocument.presentationml.notesSlide+xml"/>
  <Override PartName="/ppt/tags/tag8.xml" ContentType="application/vnd.openxmlformats-officedocument.presentationml.tags+xml"/>
  <Override PartName="/ppt/notesSlides/notesSlide4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5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8"/>
  </p:notesMasterIdLst>
  <p:handoutMasterIdLst>
    <p:handoutMasterId r:id="rId19"/>
  </p:handoutMasterIdLst>
  <p:sldIdLst>
    <p:sldId id="305" r:id="rId5"/>
    <p:sldId id="303" r:id="rId6"/>
    <p:sldId id="306" r:id="rId7"/>
    <p:sldId id="322" r:id="rId8"/>
    <p:sldId id="323" r:id="rId9"/>
    <p:sldId id="311" r:id="rId10"/>
    <p:sldId id="321" r:id="rId11"/>
    <p:sldId id="324" r:id="rId12"/>
    <p:sldId id="325" r:id="rId13"/>
    <p:sldId id="313" r:id="rId14"/>
    <p:sldId id="326" r:id="rId15"/>
    <p:sldId id="314" r:id="rId16"/>
    <p:sldId id="315" r:id="rId17"/>
  </p:sldIdLst>
  <p:sldSz cx="10058400" cy="7772400"/>
  <p:notesSz cx="6934200" cy="9220200"/>
  <p:custDataLst>
    <p:tags r:id="rId20"/>
  </p:custDataLst>
  <p:defaultTextStyle>
    <a:defPPr>
      <a:defRPr lang="en-US"/>
    </a:defPPr>
    <a:lvl1pPr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1pPr>
    <a:lvl2pPr marL="507644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2pPr>
    <a:lvl3pPr marL="1017056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3pPr>
    <a:lvl4pPr marL="1526468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4pPr>
    <a:lvl5pPr marL="2035881" indent="1769" algn="l" defTabSz="1017056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+mn-ea"/>
        <a:cs typeface="+mn-cs"/>
      </a:defRPr>
    </a:lvl5pPr>
    <a:lvl6pPr marL="2547061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6pPr>
    <a:lvl7pPr marL="3056473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7pPr>
    <a:lvl8pPr marL="3565886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8pPr>
    <a:lvl9pPr marL="4075298" algn="l" defTabSz="1018824" rtl="0" eaLnBrk="1" latinLnBrk="0" hangingPunct="1">
      <a:defRPr kern="1200">
        <a:solidFill>
          <a:schemeClr val="tx1"/>
        </a:solidFill>
        <a:latin typeface="Arial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3">
          <p15:clr>
            <a:srgbClr val="A4A3A4"/>
          </p15:clr>
        </p15:guide>
        <p15:guide id="2" orient="horz" pos="1360">
          <p15:clr>
            <a:srgbClr val="A4A3A4"/>
          </p15:clr>
        </p15:guide>
        <p15:guide id="3" orient="horz" pos="3101">
          <p15:clr>
            <a:srgbClr val="A4A3A4"/>
          </p15:clr>
        </p15:guide>
        <p15:guide id="4" orient="horz" pos="4570">
          <p15:clr>
            <a:srgbClr val="A4A3A4"/>
          </p15:clr>
        </p15:guide>
        <p15:guide id="5" orient="horz" pos="2666">
          <p15:clr>
            <a:srgbClr val="A4A3A4"/>
          </p15:clr>
        </p15:guide>
        <p15:guide id="6" orient="horz" pos="1034">
          <p15:clr>
            <a:srgbClr val="A4A3A4"/>
          </p15:clr>
        </p15:guide>
        <p15:guide id="7" orient="horz" pos="544">
          <p15:clr>
            <a:srgbClr val="A4A3A4"/>
          </p15:clr>
        </p15:guide>
        <p15:guide id="8" orient="horz" pos="3536">
          <p15:clr>
            <a:srgbClr val="A4A3A4"/>
          </p15:clr>
        </p15:guide>
        <p15:guide id="9" pos="3168">
          <p15:clr>
            <a:srgbClr val="A4A3A4"/>
          </p15:clr>
        </p15:guide>
        <p15:guide id="10" pos="264">
          <p15:clr>
            <a:srgbClr val="A4A3A4"/>
          </p15:clr>
        </p15:guide>
        <p15:guide id="11" pos="952">
          <p15:clr>
            <a:srgbClr val="A4A3A4"/>
          </p15:clr>
        </p15:guide>
        <p15:guide id="12" pos="6163">
          <p15:clr>
            <a:srgbClr val="A4A3A4"/>
          </p15:clr>
        </p15:guide>
        <p15:guide id="13" pos="5829">
          <p15:clr>
            <a:srgbClr val="A4A3A4"/>
          </p15:clr>
        </p15:guide>
        <p15:guide id="14" pos="52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4" userDrawn="1">
          <p15:clr>
            <a:srgbClr val="A4A3A4"/>
          </p15:clr>
        </p15:guide>
        <p15:guide id="2" pos="2184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Robbie Lester" initials="RL" lastIdx="11" clrIdx="0"/>
  <p:cmAuthor id="1" name="Jim McCall" initials="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20074"/>
    <a:srgbClr val="EC008C"/>
    <a:srgbClr val="B9AD13"/>
    <a:srgbClr val="6DB33F"/>
    <a:srgbClr val="777877"/>
    <a:srgbClr val="008DA8"/>
    <a:srgbClr val="00738E"/>
    <a:srgbClr val="272727"/>
    <a:srgbClr val="A5A6A5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96" autoAdjust="0"/>
    <p:restoredTop sz="92779" autoAdjust="0"/>
  </p:normalViewPr>
  <p:slideViewPr>
    <p:cSldViewPr>
      <p:cViewPr varScale="1">
        <p:scale>
          <a:sx n="72" d="100"/>
          <a:sy n="72" d="100"/>
        </p:scale>
        <p:origin x="1378" y="72"/>
      </p:cViewPr>
      <p:guideLst>
        <p:guide orient="horz" pos="163"/>
        <p:guide orient="horz" pos="1360"/>
        <p:guide orient="horz" pos="3101"/>
        <p:guide orient="horz" pos="4570"/>
        <p:guide orient="horz" pos="2666"/>
        <p:guide orient="horz" pos="1034"/>
        <p:guide orient="horz" pos="544"/>
        <p:guide orient="horz" pos="3536"/>
        <p:guide pos="3168"/>
        <p:guide pos="264"/>
        <p:guide pos="952"/>
        <p:guide pos="6163"/>
        <p:guide pos="5829"/>
        <p:guide pos="52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0" d="100"/>
        <a:sy n="110" d="100"/>
      </p:scale>
      <p:origin x="0" y="-3724"/>
    </p:cViewPr>
  </p:sorterViewPr>
  <p:notesViewPr>
    <p:cSldViewPr>
      <p:cViewPr varScale="1">
        <p:scale>
          <a:sx n="84" d="100"/>
          <a:sy n="84" d="100"/>
        </p:scale>
        <p:origin x="1848" y="96"/>
      </p:cViewPr>
      <p:guideLst>
        <p:guide orient="horz" pos="2904"/>
        <p:guide pos="218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commentAuthors" Target="commentAuthor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dirty="0" smtClean="0">
                <a:latin typeface="Segoe UI" pitchFamily="34" charset="0"/>
              </a:defRPr>
            </a:lvl1pPr>
          </a:lstStyle>
          <a:p>
            <a:pPr>
              <a:defRPr/>
            </a:pPr>
            <a:r>
              <a:rPr lang="en-US" b="1" dirty="0">
                <a:latin typeface="Arial Bold" charset="0"/>
              </a:rPr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5759BE79-DE85-4CB4-8F82-32C310FB14AE}" type="datetimeFigureOut">
              <a:rPr lang="en-US" b="1">
                <a:latin typeface="Arial Bold" charset="0"/>
              </a:rPr>
              <a:pPr>
                <a:defRPr/>
              </a:pPr>
              <a:t>8/20/2018</a:t>
            </a:fld>
            <a:endParaRPr lang="en-US" b="1" dirty="0">
              <a:latin typeface="Arial Bold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317827" y="8757590"/>
            <a:ext cx="614769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smtClean="0">
                <a:latin typeface="Segoe UI" pitchFamily="34" charset="0"/>
              </a:defRPr>
            </a:lvl1pPr>
          </a:lstStyle>
          <a:p>
            <a:pPr>
              <a:defRPr/>
            </a:pPr>
            <a:fld id="{A21C7F6B-DBFF-403A-9605-FA0EFE2C5B40}" type="slidenum">
              <a:rPr lang="en-US" b="1">
                <a:latin typeface="Arial Bold" charset="0"/>
              </a:rPr>
              <a:pPr>
                <a:defRPr/>
              </a:pPr>
              <a:t>‹#›</a:t>
            </a:fld>
            <a:endParaRPr lang="en-US" b="1" dirty="0">
              <a:latin typeface="Arial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346400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l" defTabSz="923049" fontAlgn="auto">
              <a:spcBef>
                <a:spcPts val="0"/>
              </a:spcBef>
              <a:spcAft>
                <a:spcPts val="0"/>
              </a:spcAft>
              <a:defRPr sz="1200" b="1" i="0" dirty="0" smtClean="0">
                <a:latin typeface="Arial Bold" charset="0"/>
              </a:defRPr>
            </a:lvl1pPr>
          </a:lstStyle>
          <a:p>
            <a:pPr>
              <a:defRPr/>
            </a:pPr>
            <a:r>
              <a:rPr lang="en-US" dirty="0"/>
              <a:t>T-Mobile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27775" y="0"/>
            <a:ext cx="3004820" cy="461010"/>
          </a:xfrm>
          <a:prstGeom prst="rect">
            <a:avLst/>
          </a:prstGeom>
        </p:spPr>
        <p:txBody>
          <a:bodyPr vert="horz" lIns="92309" tIns="46154" rIns="92309" bIns="46154" rtlCol="0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61845FFA-21E1-4976-8B9C-1C0D733F709C}" type="datetimeFigureOut">
              <a:rPr lang="en-US" smtClean="0"/>
              <a:pPr>
                <a:defRPr/>
              </a:pPr>
              <a:t>8/20/2018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0313" y="692150"/>
            <a:ext cx="4473575" cy="34575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309" tIns="46154" rIns="92309" bIns="46154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93420" y="4379595"/>
            <a:ext cx="5547360" cy="4149090"/>
          </a:xfrm>
          <a:prstGeom prst="rect">
            <a:avLst/>
          </a:prstGeom>
        </p:spPr>
        <p:txBody>
          <a:bodyPr vert="horz" lIns="92309" tIns="46154" rIns="92309" bIns="46154" rtlCol="0">
            <a:normAutofit/>
          </a:bodyPr>
          <a:lstStyle/>
          <a:p>
            <a:pPr lvl="0"/>
            <a:r>
              <a:rPr lang="en-US" noProof="0" dirty="0"/>
              <a:t>Click to edit Master text styles</a:t>
            </a:r>
          </a:p>
          <a:p>
            <a:pPr lvl="1"/>
            <a:r>
              <a:rPr lang="en-US" noProof="0" dirty="0"/>
              <a:t>Second level</a:t>
            </a:r>
          </a:p>
          <a:p>
            <a:pPr lvl="2"/>
            <a:r>
              <a:rPr lang="en-US" noProof="0" dirty="0"/>
              <a:t>Third level</a:t>
            </a:r>
          </a:p>
          <a:p>
            <a:pPr lvl="3"/>
            <a:r>
              <a:rPr lang="en-US" noProof="0" dirty="0"/>
              <a:t>Fourth level</a:t>
            </a:r>
          </a:p>
          <a:p>
            <a:pPr lvl="4"/>
            <a:r>
              <a:rPr lang="en-US" noProof="0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240781" y="8757590"/>
            <a:ext cx="691815" cy="461010"/>
          </a:xfrm>
          <a:prstGeom prst="rect">
            <a:avLst/>
          </a:prstGeom>
        </p:spPr>
        <p:txBody>
          <a:bodyPr vert="horz" lIns="92309" tIns="46154" rIns="92309" bIns="46154" rtlCol="0" anchor="b"/>
          <a:lstStyle>
            <a:lvl1pPr algn="r" defTabSz="923049" fontAlgn="auto">
              <a:spcBef>
                <a:spcPts val="0"/>
              </a:spcBef>
              <a:spcAft>
                <a:spcPts val="0"/>
              </a:spcAft>
              <a:defRPr sz="1200" b="1" i="0" smtClean="0">
                <a:latin typeface="Arial Bold" charset="0"/>
              </a:defRPr>
            </a:lvl1pPr>
          </a:lstStyle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39074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1017056" rtl="0" fontAlgn="base">
      <a:lnSpc>
        <a:spcPct val="90000"/>
      </a:lnSpc>
      <a:spcBef>
        <a:spcPct val="30000"/>
      </a:spcBef>
      <a:spcAft>
        <a:spcPts val="377"/>
      </a:spcAft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1pPr>
    <a:lvl2pPr marL="237018" indent="-116740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2pPr>
    <a:lvl3pPr marL="364371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3pPr>
    <a:lvl4pPr marL="537713" indent="-162729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4pPr>
    <a:lvl5pPr marL="684523" indent="-127353" algn="l" defTabSz="1017056" rtl="0" fontAlgn="base">
      <a:lnSpc>
        <a:spcPct val="90000"/>
      </a:lnSpc>
      <a:spcBef>
        <a:spcPct val="30000"/>
      </a:spcBef>
      <a:spcAft>
        <a:spcPts val="377"/>
      </a:spcAft>
      <a:buFont typeface="Arial" pitchFamily="34" charset="0"/>
      <a:buChar char="•"/>
      <a:defRPr sz="1000" b="1" i="0" kern="1200">
        <a:solidFill>
          <a:schemeClr val="tx1"/>
        </a:solidFill>
        <a:latin typeface="Arial Bold" charset="0"/>
        <a:ea typeface="+mn-ea"/>
        <a:cs typeface="+mn-cs"/>
      </a:defRPr>
    </a:lvl5pPr>
    <a:lvl6pPr marL="2546960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56351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65743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75135" algn="l" defTabSz="1018783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134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585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052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3693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000" dirty="0">
              <a:solidFill>
                <a:schemeClr val="bg1"/>
              </a:solidFill>
            </a:endParaRPr>
          </a:p>
          <a:p>
            <a:r>
              <a:rPr lang="en-US" baseline="0" dirty="0"/>
              <a:t>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26A8F29D-D632-4B70-93FE-764D6D98BCE9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329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&amp;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/>
          <a:srcRect l="13611" r="13611"/>
          <a:stretch/>
        </p:blipFill>
        <p:spPr>
          <a:xfrm>
            <a:off x="0" y="0"/>
            <a:ext cx="10058400" cy="7772400"/>
          </a:xfrm>
          <a:prstGeom prst="rect">
            <a:avLst/>
          </a:prstGeom>
        </p:spPr>
      </p:pic>
      <p:grpSp>
        <p:nvGrpSpPr>
          <p:cNvPr id="3" name="Group 2"/>
          <p:cNvGrpSpPr/>
          <p:nvPr userDrawn="1"/>
        </p:nvGrpSpPr>
        <p:grpSpPr>
          <a:xfrm>
            <a:off x="0" y="2209800"/>
            <a:ext cx="10058400" cy="3391410"/>
            <a:chOff x="0" y="2590800"/>
            <a:chExt cx="10058400" cy="3391410"/>
          </a:xfrm>
        </p:grpSpPr>
        <p:sp>
          <p:nvSpPr>
            <p:cNvPr id="8" name="Title 1"/>
            <p:cNvSpPr txBox="1">
              <a:spLocks/>
            </p:cNvSpPr>
            <p:nvPr userDrawn="1"/>
          </p:nvSpPr>
          <p:spPr>
            <a:xfrm>
              <a:off x="0" y="2590800"/>
              <a:ext cx="10058400" cy="3391410"/>
            </a:xfrm>
            <a:prstGeom prst="rect">
              <a:avLst/>
            </a:prstGeom>
          </p:spPr>
          <p:txBody>
            <a:bodyPr anchor="ctr">
              <a:noAutofit/>
            </a:bodyPr>
            <a:lstStyle>
              <a:lvl1pPr algn="l" defTabSz="343403" rtl="0" eaLnBrk="1" latinLnBrk="0" hangingPunct="1">
                <a:spcBef>
                  <a:spcPct val="0"/>
                </a:spcBef>
                <a:buNone/>
                <a:defRPr sz="4000" b="0" i="0" kern="1200">
                  <a:solidFill>
                    <a:srgbClr val="E20074"/>
                  </a:solidFill>
                  <a:latin typeface="Tele-GroteskUlt" pitchFamily="2" charset="0"/>
                  <a:ea typeface="+mj-ea"/>
                  <a:cs typeface="Tele-GroteskUlt" pitchFamily="2" charset="0"/>
                </a:defRPr>
              </a:lvl1pPr>
            </a:lstStyle>
            <a:p>
              <a:pPr algn="ctr"/>
              <a:r>
                <a:rPr lang="en-US" sz="18260" spc="-330" dirty="0">
                  <a:solidFill>
                    <a:srgbClr val="E20074"/>
                  </a:solidFill>
                  <a:latin typeface="+mn-lt"/>
                </a:rPr>
                <a:t>Q  </a:t>
              </a:r>
              <a:r>
                <a:rPr lang="en-US" sz="18260" dirty="0">
                  <a:solidFill>
                    <a:srgbClr val="E20074"/>
                  </a:solidFill>
                  <a:latin typeface="+mn-lt"/>
                </a:rPr>
                <a:t>A</a:t>
              </a:r>
            </a:p>
          </p:txBody>
        </p:sp>
        <p:sp>
          <p:nvSpPr>
            <p:cNvPr id="2" name="TextBox 1"/>
            <p:cNvSpPr txBox="1"/>
            <p:nvPr userDrawn="1"/>
          </p:nvSpPr>
          <p:spPr>
            <a:xfrm>
              <a:off x="4657825" y="3599628"/>
              <a:ext cx="990600" cy="1581972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>
                <a:spcAft>
                  <a:spcPts val="2400"/>
                </a:spcAft>
                <a:buNone/>
              </a:pPr>
              <a:r>
                <a:rPr lang="en-US" sz="9600" kern="1200" spc="330" dirty="0">
                  <a:solidFill>
                    <a:schemeClr val="bg1"/>
                  </a:solidFill>
                  <a:latin typeface="Arial" pitchFamily="34" charset="0"/>
                  <a:ea typeface="+mn-ea"/>
                  <a:cs typeface="+mn-cs"/>
                </a:rPr>
                <a:t>&amp;</a:t>
              </a:r>
              <a:endPara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endParaRPr>
            </a:p>
          </p:txBody>
        </p:sp>
      </p:grpSp>
      <p:sp>
        <p:nvSpPr>
          <p:cNvPr id="7" name="Footer Placeholder 4"/>
          <p:cNvSpPr txBox="1">
            <a:spLocks/>
          </p:cNvSpPr>
          <p:nvPr userDrawn="1"/>
        </p:nvSpPr>
        <p:spPr>
          <a:xfrm>
            <a:off x="291485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4243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Final Magenta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4"/>
          <p:cNvSpPr txBox="1">
            <a:spLocks/>
          </p:cNvSpPr>
          <p:nvPr userDrawn="1"/>
        </p:nvSpPr>
        <p:spPr>
          <a:xfrm>
            <a:off x="2819400" y="7543306"/>
            <a:ext cx="4476550" cy="229094"/>
          </a:xfrm>
          <a:prstGeom prst="rect">
            <a:avLst/>
          </a:prstGeom>
        </p:spPr>
        <p:txBody>
          <a:bodyPr vert="horz" lIns="75549" tIns="37774" rIns="75549" bIns="37774" rtlCol="0" anchor="ctr"/>
          <a:lstStyle>
            <a:defPPr>
              <a:defRPr lang="en-US"/>
            </a:defPPr>
            <a:lvl1pPr marL="0" algn="ctr" defTabSz="342871" rtl="0" eaLnBrk="1" latinLnBrk="0" hangingPunct="1">
              <a:defRPr sz="900" b="0" i="0" kern="1200">
                <a:solidFill>
                  <a:schemeClr val="bg1"/>
                </a:solidFill>
                <a:latin typeface="Tele-GroteskHal" pitchFamily="2" charset="0"/>
                <a:ea typeface="+mn-ea"/>
                <a:cs typeface="Tele-GroteskHal" pitchFamily="2" charset="0"/>
              </a:defRPr>
            </a:lvl1pPr>
            <a:lvl2pPr marL="34287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74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611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48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352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22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094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2963" algn="l" defTabSz="34287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</a:rPr>
              <a:t>T-Mobile confidential and proprietary information. Not for customer distribution.</a:t>
            </a:r>
            <a:endParaRPr lang="en-US" sz="1000" dirty="0">
              <a:solidFill>
                <a:schemeClr val="bg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36056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2150" y="414338"/>
            <a:ext cx="8674100" cy="15017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719" r:id="rId2"/>
    <p:sldLayoutId id="2147483720" r:id="rId3"/>
  </p:sldLayoutIdLst>
  <p:transition>
    <p:fade/>
  </p:transition>
  <p:hf hdr="0" dt="0"/>
  <p:txStyles>
    <p:titleStyle>
      <a:lvl1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lang="en-US" sz="4200" b="1" i="0" u="none" kern="1200" spc="-111" dirty="0">
          <a:ln w="3175">
            <a:noFill/>
          </a:ln>
          <a:solidFill>
            <a:srgbClr val="EC008C"/>
          </a:solidFill>
          <a:latin typeface="+mj-lt"/>
          <a:ea typeface="Arial" charset="0"/>
          <a:cs typeface="Arial" charset="0"/>
        </a:defRPr>
      </a:lvl1pPr>
      <a:lvl2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2pPr>
      <a:lvl3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3pPr>
      <a:lvl4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4pPr>
      <a:lvl5pPr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5pPr>
      <a:lvl6pPr marL="509412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6pPr>
      <a:lvl7pPr marL="1018824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7pPr>
      <a:lvl8pPr marL="1528237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8pPr>
      <a:lvl9pPr marL="2037649" algn="l" defTabSz="1017056" rtl="0" fontAlgn="base">
        <a:lnSpc>
          <a:spcPct val="90000"/>
        </a:lnSpc>
        <a:spcBef>
          <a:spcPct val="0"/>
        </a:spcBef>
        <a:spcAft>
          <a:spcPct val="0"/>
        </a:spcAft>
        <a:defRPr sz="4500">
          <a:solidFill>
            <a:srgbClr val="E20074"/>
          </a:solidFill>
          <a:latin typeface="Arial Rounded MT Bold" pitchFamily="34" charset="0"/>
          <a:cs typeface="Arial" pitchFamily="34" charset="0"/>
        </a:defRPr>
      </a:lvl9pPr>
    </p:titleStyle>
    <p:bodyStyle>
      <a:lvl1pPr marL="254706" indent="-254706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3100" kern="1200">
          <a:solidFill>
            <a:schemeClr val="tx2"/>
          </a:solidFill>
          <a:latin typeface="+mn-lt"/>
          <a:ea typeface="+mn-ea"/>
          <a:cs typeface="+mn-cs"/>
        </a:defRPr>
      </a:lvl1pPr>
      <a:lvl2pPr marL="573089" indent="-318383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ü"/>
        <a:defRPr sz="2700" kern="1200">
          <a:solidFill>
            <a:schemeClr val="tx2"/>
          </a:solidFill>
          <a:latin typeface="+mn-lt"/>
          <a:ea typeface="+mn-ea"/>
          <a:cs typeface="+mn-cs"/>
        </a:defRPr>
      </a:lvl2pPr>
      <a:lvl3pPr marL="700442" indent="-18395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sz="2200" kern="1200">
          <a:solidFill>
            <a:schemeClr val="tx2"/>
          </a:solidFill>
          <a:latin typeface="+mn-lt"/>
          <a:ea typeface="+mn-ea"/>
          <a:cs typeface="+mn-cs"/>
        </a:defRPr>
      </a:lvl3pPr>
      <a:lvl4pPr marL="1082501" indent="-194567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4pPr>
      <a:lvl5pPr marL="1464560" indent="-185724" algn="l" defTabSz="1017056" rtl="0" fontAlgn="base">
        <a:lnSpc>
          <a:spcPct val="90000"/>
        </a:lnSpc>
        <a:spcBef>
          <a:spcPct val="20000"/>
        </a:spcBef>
        <a:spcAft>
          <a:spcPct val="0"/>
        </a:spcAft>
        <a:buClr>
          <a:schemeClr val="accent1"/>
        </a:buClr>
        <a:buSzPct val="100000"/>
        <a:buFont typeface="Wingdings" pitchFamily="2" charset="2"/>
        <a:buChar char="§"/>
        <a:defRPr kern="1200">
          <a:solidFill>
            <a:schemeClr val="tx2"/>
          </a:solidFill>
          <a:latin typeface="+mn-lt"/>
          <a:ea typeface="+mn-ea"/>
          <a:cs typeface="+mn-cs"/>
        </a:defRPr>
      </a:lvl5pPr>
      <a:lvl6pPr marL="2801655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6pPr>
      <a:lvl7pPr marL="3311047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7pPr>
      <a:lvl8pPr marL="3820439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8pPr>
      <a:lvl9pPr marL="4329831" indent="-254696" algn="l" defTabSz="1018783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9392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878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817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7568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46960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56351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65743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75135" algn="l" defTabSz="101878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1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5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6" Type="http://schemas.openxmlformats.org/officeDocument/2006/relationships/image" Target="../media/image8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7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8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9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0.xml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/>
          <a:srcRect l="27142" r="9586"/>
          <a:stretch/>
        </p:blipFill>
        <p:spPr>
          <a:xfrm flipH="1">
            <a:off x="-1" y="0"/>
            <a:ext cx="10058401" cy="7772400"/>
          </a:xfrm>
          <a:prstGeom prst="rect">
            <a:avLst/>
          </a:prstGeom>
        </p:spPr>
      </p:pic>
      <p:sp>
        <p:nvSpPr>
          <p:cNvPr id="21" name="Rectangle 20"/>
          <p:cNvSpPr/>
          <p:nvPr/>
        </p:nvSpPr>
        <p:spPr>
          <a:xfrm>
            <a:off x="1917870" y="4636911"/>
            <a:ext cx="3962399" cy="563674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325167" y="2868334"/>
            <a:ext cx="1122634" cy="583478"/>
          </a:xfrm>
          <a:prstGeom prst="rect">
            <a:avLst/>
          </a:prstGeom>
          <a:solidFill>
            <a:schemeClr val="bg1">
              <a:lumMod val="50000"/>
              <a:alpha val="69804"/>
            </a:scheme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/>
          <p:cNvSpPr/>
          <p:nvPr/>
        </p:nvSpPr>
        <p:spPr bwMode="auto">
          <a:xfrm>
            <a:off x="317670" y="3048000"/>
            <a:ext cx="7086600" cy="2057400"/>
          </a:xfrm>
          <a:prstGeom prst="rect">
            <a:avLst/>
          </a:prstGeom>
          <a:solidFill>
            <a:schemeClr val="tx1"/>
          </a:solidFill>
          <a:ln>
            <a:noFill/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 fontAlgn="base">
              <a:spcBef>
                <a:spcPct val="0"/>
              </a:spcBef>
              <a:spcAft>
                <a:spcPct val="0"/>
              </a:spcAft>
            </a:pPr>
            <a:endParaRPr lang="en-US" sz="2200" dirty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14" y="7391400"/>
            <a:ext cx="954169" cy="155053"/>
          </a:xfrm>
          <a:prstGeom prst="rect">
            <a:avLst/>
          </a:prstGeom>
        </p:spPr>
      </p:pic>
      <p:sp>
        <p:nvSpPr>
          <p:cNvPr id="17" name="Rectangle 16"/>
          <p:cNvSpPr/>
          <p:nvPr/>
        </p:nvSpPr>
        <p:spPr>
          <a:xfrm>
            <a:off x="2679870" y="5050783"/>
            <a:ext cx="2882729" cy="149801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/>
          <p:cNvSpPr/>
          <p:nvPr/>
        </p:nvSpPr>
        <p:spPr>
          <a:xfrm>
            <a:off x="228600" y="2952815"/>
            <a:ext cx="2590801" cy="720587"/>
          </a:xfrm>
          <a:prstGeom prst="rect">
            <a:avLst/>
          </a:prstGeom>
          <a:solidFill>
            <a:srgbClr val="000000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7670" y="3048000"/>
            <a:ext cx="2412663" cy="2002784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3149938" y="3048000"/>
            <a:ext cx="2882732" cy="61728"/>
          </a:xfrm>
          <a:prstGeom prst="rect">
            <a:avLst/>
          </a:prstGeom>
          <a:solidFill>
            <a:srgbClr val="E20074">
              <a:alpha val="69804"/>
            </a:srgbClr>
          </a:solidFill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6"/>
          <a:srcRect l="35759"/>
          <a:stretch/>
        </p:blipFill>
        <p:spPr>
          <a:xfrm flipH="1">
            <a:off x="3139602" y="228600"/>
            <a:ext cx="6461598" cy="7543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859793" y="7541373"/>
            <a:ext cx="954170" cy="215444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0" indent="0" algn="ctr">
              <a:spcAft>
                <a:spcPts val="2400"/>
              </a:spcAft>
              <a:buNone/>
            </a:pPr>
            <a:r>
              <a:rPr lang="en-US" sz="800" dirty="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rPr>
              <a:t>TR# 2017325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5892631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457200" y="316838"/>
            <a:ext cx="4886326" cy="826513"/>
            <a:chOff x="211403" y="204837"/>
            <a:chExt cx="4886911" cy="923156"/>
          </a:xfrm>
        </p:grpSpPr>
        <p:sp>
          <p:nvSpPr>
            <p:cNvPr id="28" name="Rectangle 27"/>
            <p:cNvSpPr/>
            <p:nvPr/>
          </p:nvSpPr>
          <p:spPr>
            <a:xfrm>
              <a:off x="263563" y="204837"/>
              <a:ext cx="2590801" cy="72656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211403" y="419954"/>
              <a:ext cx="381000" cy="583478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181886" y="206270"/>
              <a:ext cx="916428" cy="594111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2467583" y="433312"/>
              <a:ext cx="2483211" cy="694681"/>
            </a:xfrm>
            <a:prstGeom prst="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29559" y="273325"/>
              <a:ext cx="4699641" cy="7861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BRING IT TOGETHER</a:t>
              </a: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467600" y="509435"/>
            <a:ext cx="1520936" cy="644451"/>
            <a:chOff x="131417" y="192833"/>
            <a:chExt cx="5047148" cy="931264"/>
          </a:xfrm>
        </p:grpSpPr>
        <p:sp>
          <p:nvSpPr>
            <p:cNvPr id="37" name="Rectangle 36"/>
            <p:cNvSpPr/>
            <p:nvPr/>
          </p:nvSpPr>
          <p:spPr>
            <a:xfrm>
              <a:off x="2722213" y="658070"/>
              <a:ext cx="2456352" cy="466027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31417" y="192833"/>
              <a:ext cx="2590799" cy="72058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29559" y="273325"/>
              <a:ext cx="4699641" cy="7861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20 MIN</a:t>
              </a:r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2" name="Picture 4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3" name="Group 42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47" name="Rectangle 46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48" name="Rectangle 47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49" name="Rectangle 48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10</a:t>
                </a:fld>
                <a:r>
                  <a:rPr lang="en-US" sz="1400" dirty="0"/>
                  <a:t> – T-Mobile for Business </a:t>
                </a:r>
              </a:p>
            </p:txBody>
          </p:sp>
        </p:grpSp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5" name="TextBox 44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sp>
        <p:nvSpPr>
          <p:cNvPr id="50" name="TextBox 49"/>
          <p:cNvSpPr txBox="1"/>
          <p:nvPr/>
        </p:nvSpPr>
        <p:spPr>
          <a:xfrm>
            <a:off x="609600" y="1562762"/>
            <a:ext cx="7825155" cy="464742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Make a T-Mobile for Business recommendation: </a:t>
            </a:r>
          </a:p>
          <a:p>
            <a:pPr marL="964844" lvl="1" indent="-457200">
              <a:spcAft>
                <a:spcPts val="24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Determine which business rate plan would best fit assigned video customer. </a:t>
            </a:r>
          </a:p>
          <a:p>
            <a:pPr marL="964844" lvl="1" indent="-457200">
              <a:spcAft>
                <a:spcPts val="24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Review customer video if necessary (437605)</a:t>
            </a:r>
          </a:p>
          <a:p>
            <a:pPr marL="964844" lvl="1" indent="-457200">
              <a:spcAft>
                <a:spcPts val="24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Skill practice positioning the rate plan to assigned video customer.</a:t>
            </a:r>
          </a:p>
          <a:p>
            <a:pPr marL="964844" lvl="1" indent="-457200">
              <a:spcAft>
                <a:spcPts val="2400"/>
              </a:spcAft>
              <a:buClr>
                <a:schemeClr val="accent1"/>
              </a:buClr>
              <a:buFont typeface="+mj-lt"/>
              <a:buAutoNum type="arabicPeriod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Determine if assigned video customer would need to be handed off to T-Mobile for Business team.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84609882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/>
          <a:srcRect t="38900" b="-1"/>
          <a:stretch/>
        </p:blipFill>
        <p:spPr>
          <a:xfrm>
            <a:off x="0" y="0"/>
            <a:ext cx="10058400" cy="3456158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228600" y="2725649"/>
            <a:ext cx="7239000" cy="664888"/>
          </a:xfrm>
          <a:prstGeom prst="rect">
            <a:avLst/>
          </a:prstGeom>
        </p:spPr>
        <p:txBody>
          <a:bodyPr/>
          <a:lstStyle>
            <a:lvl1pPr marL="254706" indent="-254706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Download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6700" y="3663072"/>
            <a:ext cx="9525000" cy="2031325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Which rate plan did you choose for your video customer, and why?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How did that rate plan benefit your video customer?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What could the hand off conversation sound like to T-Mobile </a:t>
            </a:r>
            <a:r>
              <a:rPr lang="en-US" sz="2400">
                <a:latin typeface="Arial" charset="0"/>
                <a:ea typeface="Arial" charset="0"/>
                <a:cs typeface="Arial" charset="0"/>
              </a:rPr>
              <a:t>For Business?</a:t>
            </a:r>
            <a:endParaRPr lang="en-US" sz="2400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" name="Group 29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4" name="Rectangle 33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5" name="Rectangle 34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11</a:t>
                </a:fld>
                <a:r>
                  <a:rPr lang="en-US" sz="1400" dirty="0"/>
                  <a:t> – T-Mobile for Business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81876860"/>
      </p:ext>
    </p:extLst>
  </p:cSld>
  <p:clrMapOvr>
    <a:masterClrMapping/>
  </p:clrMapOvr>
  <p:transition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847359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99005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Picture 39"/>
          <p:cNvPicPr>
            <a:picLocks noChangeAspect="1"/>
          </p:cNvPicPr>
          <p:nvPr/>
        </p:nvPicPr>
        <p:blipFill rotWithShape="1">
          <a:blip r:embed="rId4"/>
          <a:srcRect b="21819"/>
          <a:stretch/>
        </p:blipFill>
        <p:spPr>
          <a:xfrm>
            <a:off x="2926081" y="2851998"/>
            <a:ext cx="3850438" cy="4572642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12704" y="492417"/>
            <a:ext cx="8744285" cy="2022183"/>
            <a:chOff x="609600" y="762000"/>
            <a:chExt cx="8744285" cy="2022183"/>
          </a:xfrm>
        </p:grpSpPr>
        <p:sp>
          <p:nvSpPr>
            <p:cNvPr id="27" name="Rectangle 26"/>
            <p:cNvSpPr/>
            <p:nvPr/>
          </p:nvSpPr>
          <p:spPr>
            <a:xfrm>
              <a:off x="609600" y="1101247"/>
              <a:ext cx="5715645" cy="144397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824689" y="875082"/>
              <a:ext cx="318873" cy="1183014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0" name="Rectangle 29"/>
            <p:cNvSpPr/>
            <p:nvPr/>
          </p:nvSpPr>
          <p:spPr>
            <a:xfrm flipV="1">
              <a:off x="984125" y="2449534"/>
              <a:ext cx="3906192" cy="21746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1" name="Rectangle 30"/>
            <p:cNvSpPr/>
            <p:nvPr/>
          </p:nvSpPr>
          <p:spPr>
            <a:xfrm>
              <a:off x="6747006" y="762000"/>
              <a:ext cx="2471264" cy="59150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8213509" y="1557924"/>
              <a:ext cx="1140376" cy="1100377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84125" y="875082"/>
              <a:ext cx="8131257" cy="16701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Text Placeholder 5"/>
            <p:cNvSpPr txBox="1">
              <a:spLocks/>
            </p:cNvSpPr>
            <p:nvPr/>
          </p:nvSpPr>
          <p:spPr>
            <a:xfrm>
              <a:off x="1163984" y="1031583"/>
              <a:ext cx="7951398" cy="1752600"/>
            </a:xfrm>
            <a:prstGeom prst="rect">
              <a:avLst/>
            </a:prstGeom>
          </p:spPr>
          <p:txBody>
            <a:bodyPr/>
            <a:lstStyle>
              <a:lvl1pPr marL="0" indent="0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None/>
                <a:defRPr sz="4000" kern="1200">
                  <a:solidFill>
                    <a:schemeClr val="accent1"/>
                  </a:solidFill>
                  <a:latin typeface="+mj-lt"/>
                  <a:ea typeface="Arial" charset="0"/>
                  <a:cs typeface="Arial" charset="0"/>
                </a:defRPr>
              </a:lvl1pPr>
              <a:lvl2pPr marL="573089" indent="-318383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ü"/>
                <a:defRPr sz="20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2pPr>
              <a:lvl3pPr marL="700442" indent="-18395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3pPr>
              <a:lvl4pPr marL="1082501" indent="-194567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4pPr>
              <a:lvl5pPr marL="1464560" indent="-185724" algn="l" defTabSz="1017056" rtl="0" fontAlgn="base">
                <a:lnSpc>
                  <a:spcPct val="90000"/>
                </a:lnSpc>
                <a:spcBef>
                  <a:spcPts val="1176"/>
                </a:spcBef>
                <a:spcAft>
                  <a:spcPct val="0"/>
                </a:spcAft>
                <a:buClr>
                  <a:schemeClr val="accent1"/>
                </a:buClr>
                <a:buSzPct val="100000"/>
                <a:buFont typeface="Wingdings" pitchFamily="2" charset="2"/>
                <a:buChar char="§"/>
                <a:defRPr sz="1800" kern="1200">
                  <a:solidFill>
                    <a:schemeClr val="tx1"/>
                  </a:solidFill>
                  <a:latin typeface="Arial" charset="0"/>
                  <a:ea typeface="Arial" charset="0"/>
                  <a:cs typeface="Arial" charset="0"/>
                </a:defRPr>
              </a:lvl5pPr>
              <a:lvl6pPr marL="2801655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3311047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820439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4329831" indent="-254696" algn="l" defTabSz="1018783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Bef>
                  <a:spcPts val="0"/>
                </a:spcBef>
              </a:pPr>
              <a:r>
                <a:rPr lang="en-US" dirty="0">
                  <a:solidFill>
                    <a:schemeClr val="bg1"/>
                  </a:solidFill>
                  <a:latin typeface="+mn-lt"/>
                </a:rPr>
                <a:t>T-Mobile for</a:t>
              </a:r>
            </a:p>
            <a:p>
              <a:pPr>
                <a:spcBef>
                  <a:spcPts val="0"/>
                </a:spcBef>
              </a:pPr>
              <a:r>
                <a:rPr lang="en-US" sz="6600" dirty="0"/>
                <a:t>Business</a:t>
              </a:r>
              <a:endParaRPr lang="en-US" sz="8800" dirty="0"/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3" name="Picture 22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25" name="Group 24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5" name="Rectangle 34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7" name="Rectangle 36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t>2</a:t>
                </a:fld>
                <a:r>
                  <a:rPr lang="en-US" sz="1400" dirty="0"/>
                  <a:t> – T-Mobile for Business </a:t>
                </a:r>
              </a:p>
            </p:txBody>
          </p:sp>
        </p:grpSp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84649892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F7D1F5B-511B-4171-8814-B55F8CACB0F6}"/>
              </a:ext>
            </a:extLst>
          </p:cNvPr>
          <p:cNvPicPr>
            <a:picLocks noChangeAspect="1"/>
          </p:cNvPicPr>
          <p:nvPr/>
        </p:nvPicPr>
        <p:blipFill>
          <a:blip r:embed="rId3">
            <a:grayscl/>
          </a:blip>
          <a:stretch>
            <a:fillRect/>
          </a:stretch>
        </p:blipFill>
        <p:spPr>
          <a:xfrm>
            <a:off x="5335770" y="4712481"/>
            <a:ext cx="4087265" cy="2755119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3</a:t>
                </a:fld>
                <a:r>
                  <a:rPr lang="en-US" sz="1400" dirty="0"/>
                  <a:t> – T-Mobile for Business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INTRO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454884" y="1554301"/>
            <a:ext cx="7825155" cy="317009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Huge sales opportunity! 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100 or fewer employees 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Employ half of private sector employees 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Hire 40% of high tech workers </a:t>
            </a:r>
          </a:p>
          <a:p>
            <a:pPr marL="850544" lvl="1" indent="-342900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Most don’t have the benefits of T-Mobile now!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2613571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4</a:t>
                </a:fld>
                <a:r>
                  <a:rPr lang="en-US" sz="1400" dirty="0"/>
                  <a:t> – T-Mobile for Business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2286000" cy="859744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IDENTIFY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949385" y="1370830"/>
            <a:ext cx="6442015" cy="1877437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400" dirty="0"/>
              <a:t>What things might you </a:t>
            </a:r>
            <a:r>
              <a:rPr lang="en-US" sz="2400" b="1" dirty="0">
                <a:solidFill>
                  <a:schemeClr val="accent1"/>
                </a:solidFill>
              </a:rPr>
              <a:t>HEAR</a:t>
            </a:r>
            <a:r>
              <a:rPr lang="en-US" sz="2400" dirty="0"/>
              <a:t> from a customer that could mean they are a small business owner or employee?</a:t>
            </a:r>
          </a:p>
          <a:p>
            <a:pPr>
              <a:spcAft>
                <a:spcPts val="2400"/>
              </a:spcAft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743200" y="3649055"/>
            <a:ext cx="4994215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What things might you </a:t>
            </a:r>
            <a:r>
              <a:rPr lang="en-US" sz="2400" b="1" dirty="0">
                <a:solidFill>
                  <a:srgbClr val="E20074"/>
                </a:solidFill>
              </a:rPr>
              <a:t>SEE</a:t>
            </a:r>
            <a:r>
              <a:rPr lang="en-US" sz="2400" b="1" dirty="0"/>
              <a:t> </a:t>
            </a:r>
            <a:br>
              <a:rPr lang="en-US" sz="2400" dirty="0"/>
            </a:br>
            <a:r>
              <a:rPr lang="en-US" sz="2400" dirty="0"/>
              <a:t>from a customer that could mean they are a small business owner or employee?</a:t>
            </a: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 rot="10800000" flipH="1" flipV="1">
            <a:off x="-411533" y="2678845"/>
            <a:ext cx="2978338" cy="4235187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281"/>
          <a:stretch/>
        </p:blipFill>
        <p:spPr>
          <a:xfrm>
            <a:off x="7235649" y="3236996"/>
            <a:ext cx="2899809" cy="362363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3198492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A12F718E-565B-402C-9113-99F762854B7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8521" y="4414088"/>
            <a:ext cx="2157079" cy="3200400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9400" y="4414088"/>
            <a:ext cx="1962914" cy="3200400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19" name="Rectangle 1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5</a:t>
                </a:fld>
                <a:r>
                  <a:rPr lang="en-US" sz="1400" dirty="0"/>
                  <a:t> – T-Mobile for Business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0999"/>
            <a:ext cx="3124200" cy="864229"/>
            <a:chOff x="435036" y="1673356"/>
            <a:chExt cx="2362200" cy="97583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69"/>
              <a:ext cx="2285867" cy="89871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POSITIONING </a:t>
              </a: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344744" y="1460432"/>
            <a:ext cx="4038600" cy="329320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800" b="1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Miguel</a:t>
            </a:r>
          </a:p>
          <a:p>
            <a:pPr marL="403225" lvl="1" indent="-344488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Works at a bank</a:t>
            </a:r>
          </a:p>
          <a:p>
            <a:pPr marL="403225" lvl="1" indent="-344488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Parents live in Spain</a:t>
            </a:r>
          </a:p>
          <a:p>
            <a:pPr marL="403225" lvl="1" indent="-344488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Has one daughter</a:t>
            </a:r>
          </a:p>
          <a:p>
            <a:pPr marL="403225" lvl="1" indent="-344488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638800" y="1439795"/>
            <a:ext cx="4038600" cy="360098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spcAft>
                <a:spcPts val="2400"/>
              </a:spcAft>
            </a:pPr>
            <a:r>
              <a:rPr lang="en-US" sz="2800" b="1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Sergei </a:t>
            </a:r>
          </a:p>
          <a:p>
            <a:pPr marL="403225" lvl="1" indent="-344488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Broker for imports from Greece, Italy, and Croatia</a:t>
            </a:r>
          </a:p>
          <a:p>
            <a:pPr marL="403225" lvl="1" indent="-344488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Global business contacts </a:t>
            </a:r>
          </a:p>
          <a:p>
            <a:pPr marL="403225" lvl="1" indent="-344488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Travels extensively </a:t>
            </a:r>
          </a:p>
          <a:p>
            <a:pPr marL="403225" lvl="1" indent="-344488">
              <a:spcAft>
                <a:spcPts val="24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99847159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485352" y="379505"/>
            <a:ext cx="4191000" cy="838200"/>
            <a:chOff x="185185" y="210818"/>
            <a:chExt cx="4950276" cy="917175"/>
          </a:xfrm>
        </p:grpSpPr>
        <p:sp>
          <p:nvSpPr>
            <p:cNvPr id="13" name="Rectangle 12"/>
            <p:cNvSpPr/>
            <p:nvPr/>
          </p:nvSpPr>
          <p:spPr>
            <a:xfrm>
              <a:off x="185185" y="429522"/>
              <a:ext cx="381000" cy="583478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63563" y="210818"/>
              <a:ext cx="2590801" cy="720587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4171722" y="666144"/>
              <a:ext cx="963739" cy="389131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Rectangle 14"/>
            <p:cNvSpPr/>
            <p:nvPr/>
          </p:nvSpPr>
          <p:spPr>
            <a:xfrm>
              <a:off x="2467583" y="433313"/>
              <a:ext cx="2561617" cy="69468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329559" y="273325"/>
              <a:ext cx="4699642" cy="78618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DO IT YOURSELF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7424459" y="615159"/>
            <a:ext cx="1417321" cy="621984"/>
            <a:chOff x="103381" y="198949"/>
            <a:chExt cx="5071309" cy="929044"/>
          </a:xfrm>
        </p:grpSpPr>
        <p:sp>
          <p:nvSpPr>
            <p:cNvPr id="30" name="Rectangle 29"/>
            <p:cNvSpPr/>
            <p:nvPr/>
          </p:nvSpPr>
          <p:spPr>
            <a:xfrm>
              <a:off x="103381" y="198949"/>
              <a:ext cx="2590802" cy="720586"/>
            </a:xfrm>
            <a:prstGeom prst="rect">
              <a:avLst/>
            </a:prstGeom>
            <a:solidFill>
              <a:schemeClr val="tx1">
                <a:alpha val="85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2613071" y="433313"/>
              <a:ext cx="2561619" cy="694680"/>
            </a:xfrm>
            <a:prstGeom prst="rect">
              <a:avLst/>
            </a:prstGeom>
            <a:solidFill>
              <a:schemeClr val="tx1">
                <a:alpha val="70000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Rectangle 33"/>
            <p:cNvSpPr/>
            <p:nvPr/>
          </p:nvSpPr>
          <p:spPr>
            <a:xfrm>
              <a:off x="329558" y="273326"/>
              <a:ext cx="4699641" cy="78618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15 MIN</a:t>
              </a: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55" name="Picture 54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6" name="Group 5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60" name="Rectangle 5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61" name="Rectangle 6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62" name="Rectangle 6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6</a:t>
                </a:fld>
                <a:r>
                  <a:rPr lang="en-US" sz="1400" dirty="0"/>
                  <a:t> – T-Mobile for Business </a:t>
                </a:r>
              </a:p>
            </p:txBody>
          </p:sp>
        </p:grpSp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58" name="TextBox 5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59" name="Rectangle 5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903B447-8A42-4FB2-A5A0-BD53AC4AF8BB}"/>
              </a:ext>
            </a:extLst>
          </p:cNvPr>
          <p:cNvGrpSpPr/>
          <p:nvPr/>
        </p:nvGrpSpPr>
        <p:grpSpPr>
          <a:xfrm>
            <a:off x="2760801" y="2687404"/>
            <a:ext cx="4536798" cy="2397593"/>
            <a:chOff x="472138" y="1461903"/>
            <a:chExt cx="4124666" cy="2487494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E458087C-1B0A-4C6E-83BD-DD85BD5D18B6}"/>
                </a:ext>
              </a:extLst>
            </p:cNvPr>
            <p:cNvSpPr/>
            <p:nvPr/>
          </p:nvSpPr>
          <p:spPr>
            <a:xfrm>
              <a:off x="472138" y="3319097"/>
              <a:ext cx="4073574" cy="630300"/>
            </a:xfrm>
            <a:prstGeom prst="rect">
              <a:avLst/>
            </a:prstGeom>
            <a:solidFill>
              <a:srgbClr val="E20074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00A41827-9E95-4017-8250-726AC9D3ABB4}"/>
                </a:ext>
              </a:extLst>
            </p:cNvPr>
            <p:cNvSpPr/>
            <p:nvPr/>
          </p:nvSpPr>
          <p:spPr bwMode="auto">
            <a:xfrm>
              <a:off x="542978" y="1813166"/>
              <a:ext cx="4053826" cy="2060086"/>
            </a:xfrm>
            <a:prstGeom prst="rect">
              <a:avLst/>
            </a:prstGeom>
            <a:solidFill>
              <a:schemeClr val="tx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marL="117475" indent="-117475" defTabSz="914099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</a:rPr>
                <a:t>T-Mobile ONE Business (429478)  </a:t>
              </a:r>
            </a:p>
            <a:p>
              <a:pPr marL="117475" indent="-117475" defTabSz="914099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</a:rPr>
                <a:t>T-Mobile ONE w/ ONE Plus Business (442970)</a:t>
              </a:r>
            </a:p>
            <a:p>
              <a:pPr marL="117475" indent="-117475" defTabSz="914099">
                <a:spcAft>
                  <a:spcPts val="300"/>
                </a:spcAft>
                <a:buFont typeface="Arial" panose="020B0604020202020204" pitchFamily="34" charset="0"/>
                <a:buChar char="•"/>
              </a:pPr>
              <a:r>
                <a:rPr lang="en-US" dirty="0">
                  <a:solidFill>
                    <a:schemeClr val="bg1"/>
                  </a:solidFill>
                </a:rPr>
                <a:t>Simple Choice Plans Business (419782)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6C08CC5-920E-446D-9FE4-D5D7F28EC048}"/>
                </a:ext>
              </a:extLst>
            </p:cNvPr>
            <p:cNvSpPr/>
            <p:nvPr/>
          </p:nvSpPr>
          <p:spPr bwMode="auto">
            <a:xfrm>
              <a:off x="479455" y="1461903"/>
              <a:ext cx="4073574" cy="521778"/>
            </a:xfrm>
            <a:prstGeom prst="rect">
              <a:avLst/>
            </a:prstGeom>
            <a:solidFill>
              <a:schemeClr val="accent1"/>
            </a:solidFill>
            <a:ln>
              <a:noFill/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r>
                <a:rPr lang="en-US" sz="2200" dirty="0">
                  <a:gradFill>
                    <a:gsLst>
                      <a:gs pos="0">
                        <a:srgbClr val="FFFFFF"/>
                      </a:gs>
                      <a:gs pos="100000">
                        <a:srgbClr val="FFFFFF"/>
                      </a:gs>
                    </a:gsLst>
                    <a:lin ang="5400000" scaled="0"/>
                  </a:gradFill>
                </a:rPr>
                <a:t>RATE PLANS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720448619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t="39380"/>
          <a:stretch/>
        </p:blipFill>
        <p:spPr>
          <a:xfrm>
            <a:off x="-1241" y="0"/>
            <a:ext cx="10058400" cy="3429000"/>
          </a:xfrm>
          <a:prstGeom prst="rect">
            <a:avLst/>
          </a:prstGeom>
        </p:spPr>
      </p:pic>
      <p:sp>
        <p:nvSpPr>
          <p:cNvPr id="15" name="Text Placeholder 2"/>
          <p:cNvSpPr txBox="1">
            <a:spLocks/>
          </p:cNvSpPr>
          <p:nvPr/>
        </p:nvSpPr>
        <p:spPr>
          <a:xfrm>
            <a:off x="228600" y="2725649"/>
            <a:ext cx="7239000" cy="664888"/>
          </a:xfrm>
          <a:prstGeom prst="rect">
            <a:avLst/>
          </a:prstGeom>
        </p:spPr>
        <p:txBody>
          <a:bodyPr/>
          <a:lstStyle>
            <a:lvl1pPr marL="254706" indent="-254706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eaLnBrk="1" fontAlgn="base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000" dirty="0">
                <a:solidFill>
                  <a:schemeClr val="bg1"/>
                </a:solidFill>
                <a:latin typeface="+mj-lt"/>
              </a:rPr>
              <a:t>The Download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266700" y="3663072"/>
            <a:ext cx="9525000" cy="1061829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How are consumer plans different from business plans? 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customer needs unlimited data. Which plan works?</a:t>
            </a:r>
          </a:p>
        </p:txBody>
      </p:sp>
      <p:grpSp>
        <p:nvGrpSpPr>
          <p:cNvPr id="28" name="Group 27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29" name="Picture 28"/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30" name="Group 29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34" name="Rectangle 33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5" name="Rectangle 34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36" name="Rectangle 35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7</a:t>
                </a:fld>
                <a:r>
                  <a:rPr lang="en-US" sz="1400" dirty="0"/>
                  <a:t> – T-Mobile for Business </a:t>
                </a:r>
              </a:p>
            </p:txBody>
          </p:sp>
        </p:grpSp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32" name="TextBox 31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4010454056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21190" y="3036103"/>
            <a:ext cx="4205629" cy="4045815"/>
          </a:xfrm>
          <a:prstGeom prst="rect">
            <a:avLst/>
          </a:prstGeom>
        </p:spPr>
      </p:pic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8</a:t>
                </a:fld>
                <a:r>
                  <a:rPr lang="en-US" sz="1400" dirty="0"/>
                  <a:t> – T-Mobile for Business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1000"/>
            <a:ext cx="1906844" cy="838200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LEADS</a:t>
              </a:r>
            </a:p>
          </p:txBody>
        </p:sp>
      </p:grpSp>
      <p:sp>
        <p:nvSpPr>
          <p:cNvPr id="21" name="Text Placeholder 1"/>
          <p:cNvSpPr txBox="1">
            <a:spLocks/>
          </p:cNvSpPr>
          <p:nvPr/>
        </p:nvSpPr>
        <p:spPr>
          <a:xfrm>
            <a:off x="624229" y="1418043"/>
            <a:ext cx="8991600" cy="4953000"/>
          </a:xfrm>
          <a:prstGeom prst="rect">
            <a:avLst/>
          </a:prstGeom>
        </p:spPr>
        <p:txBody>
          <a:bodyPr/>
          <a:lstStyle>
            <a:lvl1pPr marL="254706" indent="-254706" algn="l" defTabSz="1017056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31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573089" indent="-318383" algn="l" defTabSz="1017056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ü"/>
              <a:defRPr sz="27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700442" indent="-183954" algn="l" defTabSz="1017056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082501" indent="-194567" algn="l" defTabSz="1017056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464560" indent="-185724" algn="l" defTabSz="1017056" rtl="0" fontAlgn="base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100000"/>
              <a:buFont typeface="Wingdings" pitchFamily="2" charset="2"/>
              <a:buChar char="§"/>
              <a:defRPr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801655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311047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820439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329831" indent="-254696" algn="l" defTabSz="101878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400" dirty="0">
                <a:solidFill>
                  <a:schemeClr val="tx1"/>
                </a:solidFill>
              </a:rPr>
              <a:t>Someone who can </a:t>
            </a:r>
            <a:r>
              <a:rPr lang="en-US" sz="2400" b="1" dirty="0">
                <a:solidFill>
                  <a:srgbClr val="E20074"/>
                </a:solidFill>
              </a:rPr>
              <a:t>lead</a:t>
            </a:r>
            <a:r>
              <a:rPr lang="en-US" sz="2400" dirty="0">
                <a:solidFill>
                  <a:schemeClr val="tx1"/>
                </a:solidFill>
              </a:rPr>
              <a:t> you to a T-Mobile for Business sale.</a:t>
            </a:r>
          </a:p>
          <a:p>
            <a:pPr marL="0" indent="0">
              <a:buNone/>
            </a:pPr>
            <a:endParaRPr lang="en-US" sz="2400" dirty="0">
              <a:solidFill>
                <a:schemeClr val="tx1"/>
              </a:solidFill>
            </a:endParaRPr>
          </a:p>
          <a:p>
            <a:r>
              <a:rPr lang="en-US" sz="2400" dirty="0">
                <a:solidFill>
                  <a:schemeClr val="tx1"/>
                </a:solidFill>
              </a:rPr>
              <a:t>The person could be: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The owner/ decision maker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An employee of the business 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Friend or family of the owner</a:t>
            </a:r>
          </a:p>
          <a:p>
            <a:pPr>
              <a:lnSpc>
                <a:spcPct val="100000"/>
              </a:lnSpc>
              <a:spcBef>
                <a:spcPts val="1200"/>
              </a:spcBef>
            </a:pPr>
            <a:r>
              <a:rPr lang="en-US" sz="2400" dirty="0">
                <a:solidFill>
                  <a:schemeClr val="tx1"/>
                </a:solidFill>
              </a:rPr>
              <a:t>Retail lead types: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Walk-in lead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Referral lead</a:t>
            </a:r>
          </a:p>
          <a:p>
            <a:pPr lvl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Store prospecting lead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48495961"/>
      </p:ext>
    </p:extLst>
  </p:cSld>
  <p:clrMapOvr>
    <a:masterClrMapping/>
  </p:clrMapOvr>
  <p:transition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74903" y="6733213"/>
            <a:ext cx="9953017" cy="1087562"/>
            <a:chOff x="74903" y="6733213"/>
            <a:chExt cx="9953017" cy="1087562"/>
          </a:xfrm>
        </p:grpSpPr>
        <p:pic>
          <p:nvPicPr>
            <p:cNvPr id="40" name="Picture 39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9259" r="17500" b="25488"/>
            <a:stretch/>
          </p:blipFill>
          <p:spPr>
            <a:xfrm>
              <a:off x="74903" y="6814389"/>
              <a:ext cx="9906113" cy="289151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46" name="Group 45"/>
            <p:cNvGrpSpPr/>
            <p:nvPr/>
          </p:nvGrpSpPr>
          <p:grpSpPr>
            <a:xfrm>
              <a:off x="74903" y="7034960"/>
              <a:ext cx="9906113" cy="655729"/>
              <a:chOff x="0" y="5821271"/>
              <a:chExt cx="9144000" cy="655729"/>
            </a:xfrm>
          </p:grpSpPr>
          <p:sp>
            <p:nvSpPr>
              <p:cNvPr id="50" name="Rectangle 49"/>
              <p:cNvSpPr/>
              <p:nvPr userDrawn="1"/>
            </p:nvSpPr>
            <p:spPr>
              <a:xfrm>
                <a:off x="2819400" y="5821271"/>
                <a:ext cx="6324600" cy="6858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1" name="Rectangle 50"/>
              <p:cNvSpPr/>
              <p:nvPr userDrawn="1"/>
            </p:nvSpPr>
            <p:spPr>
              <a:xfrm>
                <a:off x="0" y="6324600"/>
                <a:ext cx="8659091" cy="1524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800" dirty="0"/>
              </a:p>
            </p:txBody>
          </p:sp>
          <p:sp>
            <p:nvSpPr>
              <p:cNvPr id="52" name="Rectangle 51"/>
              <p:cNvSpPr/>
              <p:nvPr userDrawn="1"/>
            </p:nvSpPr>
            <p:spPr>
              <a:xfrm>
                <a:off x="0" y="5889850"/>
                <a:ext cx="9144000" cy="51094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fld id="{22CB91FC-8068-45BE-A858-4EE76D5D7C47}" type="slidenum">
                  <a:rPr lang="en-US" sz="1400" smtClean="0"/>
                  <a:pPr/>
                  <a:t>9</a:t>
                </a:fld>
                <a:r>
                  <a:rPr lang="en-US" sz="1400" dirty="0"/>
                  <a:t> – T-Mobile for Business </a:t>
                </a:r>
              </a:p>
            </p:txBody>
          </p:sp>
        </p:grp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1955" y="6733213"/>
              <a:ext cx="1135965" cy="957476"/>
            </a:xfrm>
            <a:prstGeom prst="rect">
              <a:avLst/>
            </a:prstGeom>
          </p:spPr>
        </p:pic>
        <p:sp>
          <p:nvSpPr>
            <p:cNvPr id="48" name="TextBox 47"/>
            <p:cNvSpPr txBox="1"/>
            <p:nvPr/>
          </p:nvSpPr>
          <p:spPr>
            <a:xfrm>
              <a:off x="3045405" y="7636109"/>
              <a:ext cx="4038600" cy="184666"/>
            </a:xfrm>
            <a:prstGeom prst="rect">
              <a:avLst/>
            </a:prstGeom>
          </p:spPr>
          <p:txBody>
            <a:bodyPr wrap="square" rtlCol="0">
              <a:spAutoFit/>
            </a:bodyPr>
            <a:lstStyle/>
            <a:p>
              <a:pPr marL="0" indent="0" algn="ctr">
                <a:spcAft>
                  <a:spcPts val="2400"/>
                </a:spcAft>
                <a:buNone/>
              </a:pPr>
              <a:r>
                <a:rPr lang="en-US" sz="600" dirty="0"/>
                <a:t>T-Mobile confidential and proprietary information. Not for customer distribution.</a:t>
              </a:r>
              <a:endParaRPr lang="en-US" sz="800" dirty="0">
                <a:latin typeface="Arial" charset="0"/>
                <a:ea typeface="Arial" charset="0"/>
                <a:cs typeface="Arial" charset="0"/>
              </a:endParaRP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74903" y="6814388"/>
              <a:ext cx="2491902" cy="7394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  <a:headEnd type="none" w="med" len="med"/>
              <a:tailEnd type="none" w="med" len="med"/>
            </a:ln>
          </p:spPr>
          <p:style>
            <a:lnRef idx="1">
              <a:schemeClr val="accent2"/>
            </a:lnRef>
            <a:fillRef idx="3">
              <a:schemeClr val="accent2"/>
            </a:fillRef>
            <a:effectRef idx="2">
              <a:schemeClr val="accent2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 fontAlgn="base">
                <a:spcBef>
                  <a:spcPct val="0"/>
                </a:spcBef>
                <a:spcAft>
                  <a:spcPct val="0"/>
                </a:spcAft>
              </a:pPr>
              <a:endParaRPr lang="en-US" sz="2200" dirty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457200" y="380999"/>
            <a:ext cx="2672088" cy="989829"/>
            <a:chOff x="435036" y="1673356"/>
            <a:chExt cx="1906844" cy="838200"/>
          </a:xfrm>
        </p:grpSpPr>
        <p:sp>
          <p:nvSpPr>
            <p:cNvPr id="79" name="Rectangle 78"/>
            <p:cNvSpPr/>
            <p:nvPr/>
          </p:nvSpPr>
          <p:spPr>
            <a:xfrm>
              <a:off x="511091" y="2060732"/>
              <a:ext cx="838199" cy="443522"/>
            </a:xfrm>
            <a:prstGeom prst="rect">
              <a:avLst/>
            </a:prstGeom>
            <a:solidFill>
              <a:schemeClr val="bg1">
                <a:lumMod val="50000"/>
                <a:alpha val="69804"/>
              </a:scheme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1329248" y="1673356"/>
              <a:ext cx="1012632" cy="40436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35036" y="2049343"/>
              <a:ext cx="323704" cy="38272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1872652" y="1936480"/>
              <a:ext cx="323704" cy="575076"/>
            </a:xfrm>
            <a:prstGeom prst="rect">
              <a:avLst/>
            </a:prstGeom>
            <a:solidFill>
              <a:srgbClr val="000000">
                <a:alpha val="69804"/>
              </a:srgbClr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1369" y="1750470"/>
              <a:ext cx="1774497" cy="68488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200" dirty="0"/>
                <a:t>HANDOFFS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551417" y="1752600"/>
            <a:ext cx="9108538" cy="263149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spcAft>
                <a:spcPts val="1800"/>
              </a:spcAft>
              <a:buClr>
                <a:schemeClr val="accent1"/>
              </a:buClr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Work with </a:t>
            </a: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your Account Executive or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 store manager to </a:t>
            </a:r>
            <a:r>
              <a:rPr lang="en-US" sz="2400" dirty="0">
                <a:solidFill>
                  <a:srgbClr val="E20074"/>
                </a:solidFill>
                <a:latin typeface="Arial" charset="0"/>
                <a:ea typeface="Arial" charset="0"/>
                <a:cs typeface="Arial" charset="0"/>
              </a:rPr>
              <a:t>hand off the lead </a:t>
            </a: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when: 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There are more than 10 lines 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The sale is complex </a:t>
            </a:r>
          </a:p>
          <a:p>
            <a:pPr marL="342900" indent="-342900">
              <a:spcAft>
                <a:spcPts val="1800"/>
              </a:spcAft>
              <a:buClr>
                <a:schemeClr val="accent1"/>
              </a:buClr>
              <a:buFont typeface="Wingdings" panose="05000000000000000000" pitchFamily="2" charset="2"/>
              <a:buChar char="§"/>
            </a:pPr>
            <a:r>
              <a:rPr lang="en-US" sz="2400" dirty="0">
                <a:latin typeface="Arial" charset="0"/>
                <a:ea typeface="Arial" charset="0"/>
                <a:cs typeface="Arial" charset="0"/>
              </a:rPr>
              <a:t>An on-site visit is required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17806439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8&quot; unique_id=&quot;10002&quot;&gt;&lt;/object&gt;&lt;object type=&quot;2&quot; unique_id=&quot;10003&quot;&gt;&lt;object type=&quot;3&quot; unique_id=&quot;1071880&quot;&gt;&lt;property id=&quot;20148&quot; value=&quot;5&quot;/&gt;&lt;property id=&quot;20300&quot; value=&quot;Slide 2&quot;/&gt;&lt;property id=&quot;20307&quot; value=&quot;303&quot;/&gt;&lt;/object&gt;&lt;object type=&quot;3&quot; unique_id=&quot;1071882&quot;&gt;&lt;property id=&quot;20148&quot; value=&quot;5&quot;/&gt;&lt;property id=&quot;20300&quot; value=&quot;Slide 1&quot;/&gt;&lt;property id=&quot;20307&quot; value=&quot;305&quot;/&gt;&lt;/object&gt;&lt;object type=&quot;3&quot; unique_id=&quot;1071883&quot;&gt;&lt;property id=&quot;20148&quot; value=&quot;5&quot;/&gt;&lt;property id=&quot;20300&quot; value=&quot;Slide 3&quot;/&gt;&lt;property id=&quot;20307&quot; value=&quot;306&quot;/&gt;&lt;/object&gt;&lt;object type=&quot;3&quot; unique_id=&quot;1071884&quot;&gt;&lt;property id=&quot;20148&quot; value=&quot;5&quot;/&gt;&lt;property id=&quot;20300&quot; value=&quot;Slide 6&quot;/&gt;&lt;property id=&quot;20307&quot; value=&quot;311&quot;/&gt;&lt;/object&gt;&lt;object type=&quot;3&quot; unique_id=&quot;1071885&quot;&gt;&lt;property id=&quot;20148&quot; value=&quot;5&quot;/&gt;&lt;property id=&quot;20300&quot; value=&quot;Slide 10&quot;/&gt;&lt;property id=&quot;20307&quot; value=&quot;313&quot;/&gt;&lt;/object&gt;&lt;object type=&quot;3&quot; unique_id=&quot;1071887&quot;&gt;&lt;property id=&quot;20148&quot; value=&quot;5&quot;/&gt;&lt;property id=&quot;20300&quot; value=&quot;Slide 7&quot;/&gt;&lt;property id=&quot;20307&quot; value=&quot;321&quot;/&gt;&lt;/object&gt;&lt;object type=&quot;3&quot; unique_id=&quot;1071889&quot;&gt;&lt;property id=&quot;20148&quot; value=&quot;5&quot;/&gt;&lt;property id=&quot;20300&quot; value=&quot;Slide 12&quot;/&gt;&lt;property id=&quot;20307&quot; value=&quot;314&quot;/&gt;&lt;/object&gt;&lt;object type=&quot;3&quot; unique_id=&quot;1071890&quot;&gt;&lt;property id=&quot;20148&quot; value=&quot;5&quot;/&gt;&lt;property id=&quot;20300&quot; value=&quot;Slide 13&quot;/&gt;&lt;property id=&quot;20307&quot; value=&quot;315&quot;/&gt;&lt;/object&gt;&lt;object type=&quot;3&quot; unique_id=&quot;1073356&quot;&gt;&lt;property id=&quot;20148&quot; value=&quot;5&quot;/&gt;&lt;property id=&quot;20300&quot; value=&quot;Slide 4&quot;/&gt;&lt;property id=&quot;20307&quot; value=&quot;322&quot;/&gt;&lt;/object&gt;&lt;object type=&quot;3&quot; unique_id=&quot;1073357&quot;&gt;&lt;property id=&quot;20148&quot; value=&quot;5&quot;/&gt;&lt;property id=&quot;20300&quot; value=&quot;Slide 5&quot;/&gt;&lt;property id=&quot;20307&quot; value=&quot;323&quot;/&gt;&lt;/object&gt;&lt;object type=&quot;3&quot; unique_id=&quot;1073483&quot;&gt;&lt;property id=&quot;20148&quot; value=&quot;5&quot;/&gt;&lt;property id=&quot;20300&quot; value=&quot;Slide 8&quot;/&gt;&lt;property id=&quot;20307&quot; value=&quot;324&quot;/&gt;&lt;/object&gt;&lt;object type=&quot;3&quot; unique_id=&quot;1073484&quot;&gt;&lt;property id=&quot;20148&quot; value=&quot;5&quot;/&gt;&lt;property id=&quot;20300&quot; value=&quot;Slide 9&quot;/&gt;&lt;property id=&quot;20307&quot; value=&quot;325&quot;/&gt;&lt;/object&gt;&lt;object type=&quot;3&quot; unique_id=&quot;1073636&quot;&gt;&lt;property id=&quot;20148&quot; value=&quot;5&quot;/&gt;&lt;property id=&quot;20300&quot; value=&quot;Slide 11&quot;/&gt;&lt;property id=&quot;20307&quot; value=&quot;326&quot;/&gt;&lt;/object&gt;&lt;/object&gt;&lt;/object&gt;&lt;/database&gt;"/>
  <p:tag name="SECTOMILLISECCONVERTED" val="1"/>
  <p:tag name="ARTICULATE_SLIDE_COUNT" val="13"/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Magenta Theme">
  <a:themeElements>
    <a:clrScheme name="T-Mobile">
      <a:dk1>
        <a:srgbClr val="000000"/>
      </a:dk1>
      <a:lt1>
        <a:srgbClr val="FFFFFF"/>
      </a:lt1>
      <a:dk2>
        <a:srgbClr val="6A6A6A"/>
      </a:dk2>
      <a:lt2>
        <a:srgbClr val="9B9B9B"/>
      </a:lt2>
      <a:accent1>
        <a:srgbClr val="E20074"/>
      </a:accent1>
      <a:accent2>
        <a:srgbClr val="E8E8E8"/>
      </a:accent2>
      <a:accent3>
        <a:srgbClr val="C1D82F"/>
      </a:accent3>
      <a:accent4>
        <a:srgbClr val="6DB33F"/>
      </a:accent4>
      <a:accent5>
        <a:srgbClr val="008DA8"/>
      </a:accent5>
      <a:accent6>
        <a:srgbClr val="9B9B9B"/>
      </a:accent6>
      <a:hlink>
        <a:srgbClr val="E20074"/>
      </a:hlink>
      <a:folHlink>
        <a:srgbClr val="6A6A6A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2">
            <a:lumMod val="90000"/>
          </a:schemeClr>
        </a:solidFill>
        <a:ln>
          <a:headEnd type="none" w="med" len="med"/>
          <a:tailEnd type="none" w="med" len="med"/>
        </a:ln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 fontAlgn="base">
          <a:spcBef>
            <a:spcPct val="0"/>
          </a:spcBef>
          <a:spcAft>
            <a:spcPct val="0"/>
          </a:spcAft>
          <a:defRPr sz="2200" dirty="0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2"/>
        </a:lnRef>
        <a:fillRef idx="3">
          <a:schemeClr val="accent2"/>
        </a:fillRef>
        <a:effectRef idx="2">
          <a:schemeClr val="accent2"/>
        </a:effectRef>
        <a:fontRef idx="minor">
          <a:schemeClr val="lt1"/>
        </a:fontRef>
      </a:style>
    </a:spDef>
    <a:txDef>
      <a:spPr/>
      <a:bodyPr/>
      <a:lstStyle>
        <a:defPPr marL="0" indent="0">
          <a:spcAft>
            <a:spcPts val="2400"/>
          </a:spcAft>
          <a:buNone/>
          <a:defRPr sz="2400" dirty="0" smtClean="0">
            <a:solidFill>
              <a:schemeClr val="tx1"/>
            </a:solidFill>
            <a:latin typeface="Arial" charset="0"/>
            <a:ea typeface="Arial" charset="0"/>
            <a:cs typeface="Arial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6ECD744300BD749A224ECB883DBCA9E" ma:contentTypeVersion="2" ma:contentTypeDescription="Create a new document." ma:contentTypeScope="" ma:versionID="f7aaf17e372033f96dab176f28b54463">
  <xsd:schema xmlns:xsd="http://www.w3.org/2001/XMLSchema" xmlns:xs="http://www.w3.org/2001/XMLSchema" xmlns:p="http://schemas.microsoft.com/office/2006/metadata/properties" xmlns:ns2="5e9b776e-d912-43ff-9491-1013a5e9c2fc" xmlns:ns3="0bf914e1-08b8-4965-b6e1-099f4b495665" targetNamespace="http://schemas.microsoft.com/office/2006/metadata/properties" ma:root="true" ma:fieldsID="94d4f23d6afce78ae9d6b08833d73459" ns2:_="" ns3:_="">
    <xsd:import namespace="5e9b776e-d912-43ff-9491-1013a5e9c2fc"/>
    <xsd:import namespace="0bf914e1-08b8-4965-b6e1-099f4b495665"/>
    <xsd:element name="properties">
      <xsd:complexType>
        <xsd:sequence>
          <xsd:element name="documentManagement">
            <xsd:complexType>
              <xsd:all>
                <xsd:element ref="ns2:Archived_x0020_Training_x0020_Title" minOccurs="0"/>
                <xsd:element ref="ns3:MediaServiceMetadata" minOccurs="0"/>
                <xsd:element ref="ns3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e9b776e-d912-43ff-9491-1013a5e9c2fc" elementFormDefault="qualified">
    <xsd:import namespace="http://schemas.microsoft.com/office/2006/documentManagement/types"/>
    <xsd:import namespace="http://schemas.microsoft.com/office/infopath/2007/PartnerControls"/>
    <xsd:element name="Archived_x0020_Training_x0020_Title" ma:index="8" nillable="true" ma:displayName="Archived Training Title" ma:internalName="Archived_x0020_Training_x0020_Title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bf914e1-08b8-4965-b6e1-099f4b49566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9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description="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>
  <documentManagement>
    <Archived_x0020_Training_x0020_Title xmlns="5e9b776e-d912-43ff-9491-1013a5e9c2fc" xsi:nil="true"/>
  </documentManagement>
</p:properties>
</file>

<file path=customXml/itemProps1.xml><?xml version="1.0" encoding="utf-8"?>
<ds:datastoreItem xmlns:ds="http://schemas.openxmlformats.org/officeDocument/2006/customXml" ds:itemID="{FD057B2E-F7FB-47B2-B0A3-79F82503A3A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3556ECF3-7AC7-4E2C-BCA6-BD35993E58E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e9b776e-d912-43ff-9491-1013a5e9c2fc"/>
    <ds:schemaRef ds:uri="0bf914e1-08b8-4965-b6e1-099f4b49566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B22289C8-FDB1-4CAE-9C73-F6BE85124999}">
  <ds:schemaRefs>
    <ds:schemaRef ds:uri="http://schemas.microsoft.com/office/2006/documentManagement/types"/>
    <ds:schemaRef ds:uri="http://schemas.microsoft.com/office/infopath/2007/PartnerControls"/>
    <ds:schemaRef ds:uri="0bf914e1-08b8-4965-b6e1-099f4b495665"/>
    <ds:schemaRef ds:uri="http://schemas.microsoft.com/office/2006/metadata/properties"/>
    <ds:schemaRef ds:uri="http://schemas.openxmlformats.org/package/2006/metadata/core-properties"/>
    <ds:schemaRef ds:uri="http://www.w3.org/XML/1998/namespace"/>
    <ds:schemaRef ds:uri="http://purl.org/dc/terms/"/>
    <ds:schemaRef ds:uri="5e9b776e-d912-43ff-9491-1013a5e9c2fc"/>
    <ds:schemaRef ds:uri="http://purl.org/dc/dcmitype/"/>
    <ds:schemaRef ds:uri="http://purl.org/dc/elements/1.1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T-Mobile Template 2010 v02</Template>
  <TotalTime>6558</TotalTime>
  <Words>484</Words>
  <Application>Microsoft Office PowerPoint</Application>
  <PresentationFormat>Custom</PresentationFormat>
  <Paragraphs>84</Paragraphs>
  <Slides>13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Arial Black</vt:lpstr>
      <vt:lpstr>Arial Bold</vt:lpstr>
      <vt:lpstr>Arial Rounded MT Bold</vt:lpstr>
      <vt:lpstr>Tele-GroteskHal</vt:lpstr>
      <vt:lpstr>Tele-GroteskUlt</vt:lpstr>
      <vt:lpstr>Wingdings</vt:lpstr>
      <vt:lpstr>Magenta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>&lt;Content Manager Name Here&gt;</Manager>
  <Company>Your Company Name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- Headline</dc:title>
  <dc:subject>&lt;Event Name Here&gt;</dc:subject>
  <dc:creator>Your User Name</dc:creator>
  <dc:description>Template:_x000d_
Formatting:_x000d_
Event Date:_x000d_
Event Location:_x000d_
Audience Type:</dc:description>
  <cp:lastModifiedBy>Johnston, Marissa</cp:lastModifiedBy>
  <cp:revision>1465</cp:revision>
  <cp:lastPrinted>2017-10-11T16:55:55Z</cp:lastPrinted>
  <dcterms:created xsi:type="dcterms:W3CDTF">2011-01-21T18:16:17Z</dcterms:created>
  <dcterms:modified xsi:type="dcterms:W3CDTF">2018-08-20T22:28:21Z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0x01010066ECD744300BD749A224ECB883DBCA9E</vt:lpwstr>
  </property>
  <property fmtid="{D5CDD505-2E9C-101B-9397-08002B2CF9AE}" pid="3" name="ArticulateGUID">
    <vt:lpwstr>50299B2C-D1E6-45C5-8EC5-0FB4E4EE049D</vt:lpwstr>
  </property>
  <property fmtid="{D5CDD505-2E9C-101B-9397-08002B2CF9AE}" pid="4" name="ArticulatePath">
    <vt:lpwstr>https://tmobileusa.sharepoint.com/teams/FCAT/EVERGREEN/2017325/Development Documents/03 - Development/Day 06 Rate Plans/TMOforBusiness_PPT</vt:lpwstr>
  </property>
</Properties>
</file>